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27CFF6-C47F-4970-AF85-A6DDA56D33B5}" type="datetimeFigureOut">
              <a:rPr lang="ru-RU" smtClean="0"/>
              <a:t>06.08.2019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4B0708-C45F-46FF-820E-A9E44ECB495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7E2A66D6230219F0201A4357DD1C10AE109E61A67EAA516E735EB730976333593YA5C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aig-arz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7772400" cy="4104456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 smtClean="0"/>
              <a:t>ПАМЯТКА </a:t>
            </a:r>
            <a:r>
              <a:rPr lang="ru-RU" sz="3000" b="1" dirty="0" smtClean="0"/>
              <a:t>для жителей г</a:t>
            </a:r>
            <a:r>
              <a:rPr lang="ru-RU" sz="3000" b="1" dirty="0" smtClean="0"/>
              <a:t>.</a:t>
            </a:r>
            <a:r>
              <a:rPr lang="en-US" sz="3000" b="1" dirty="0" smtClean="0"/>
              <a:t> </a:t>
            </a:r>
            <a:r>
              <a:rPr lang="ru-RU" sz="3000" b="1" dirty="0" smtClean="0"/>
              <a:t>Арзамаса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Правила </a:t>
            </a:r>
            <a:r>
              <a:rPr lang="ru-RU" sz="3000" b="1" dirty="0"/>
              <a:t>размещения </a:t>
            </a:r>
            <a:r>
              <a:rPr lang="ru-RU" sz="3000" b="1" dirty="0" smtClean="0"/>
              <a:t>рекламных и информационных конструкций (вывесок) </a:t>
            </a: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/>
              <a:t>и </a:t>
            </a:r>
            <a:r>
              <a:rPr lang="ru-RU" sz="3000" b="1" dirty="0" smtClean="0"/>
              <a:t>основные </a:t>
            </a:r>
            <a:r>
              <a:rPr lang="ru-RU" sz="3000" b="1" dirty="0"/>
              <a:t>изменения в Правилах благоустройства </a:t>
            </a:r>
            <a:r>
              <a:rPr lang="ru-RU" sz="3000" b="1" dirty="0"/>
              <a:t>территории городского округа город Арзамас Нижегородской области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000" b="1" dirty="0"/>
              <a:t/>
            </a:r>
            <a:br>
              <a:rPr lang="ru-RU" sz="3000" b="1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68342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948405" cy="5040560"/>
          </a:xfrm>
        </p:spPr>
        <p:txBody>
          <a:bodyPr>
            <a:normAutofit fontScale="92500" lnSpcReduction="20000"/>
          </a:bodyPr>
          <a:lstStyle/>
          <a:p>
            <a:pPr marL="0" indent="0" algn="just"/>
            <a:r>
              <a:rPr lang="ru-RU" sz="1400" dirty="0" smtClean="0"/>
              <a:t>  Владельцы </a:t>
            </a:r>
            <a:r>
              <a:rPr lang="ru-RU" sz="1400" dirty="0"/>
              <a:t>объектов - зданий (помещений в них), сооружений, строений, включая временные объекты, а также лица, владеющие земельным участком на праве собственности, ином вещном праве, праве аренды, ином законном праве, обязаны осуществлять содержание и уборку территории в границах данного земельного участка, а также прилегающей территории в порядке, установленном настоящими Правилами, самостоятельно или посредством привлечения специализированных организаций за счет собственных средств</a:t>
            </a:r>
            <a:r>
              <a:rPr lang="ru-RU" sz="1400" dirty="0" smtClean="0"/>
              <a:t>.</a:t>
            </a:r>
          </a:p>
          <a:p>
            <a:pPr marL="0" indent="0" algn="just"/>
            <a:r>
              <a:rPr lang="ru-RU" sz="1400" dirty="0" smtClean="0"/>
              <a:t>  Границы </a:t>
            </a:r>
            <a:r>
              <a:rPr lang="ru-RU" sz="1400" dirty="0"/>
              <a:t>уборки территорий физическими и юридическими лицами, индивидуальными предпринимателями определяются границами земельного участка в соответствии с данными государственного кадастрового учета, с учетом прилегающей к его границам территории, которая отображается на схемах границ прилегающей территории в порядке, предусмотренном </a:t>
            </a:r>
            <a:r>
              <a:rPr lang="ru-RU" sz="1400" u="sng" dirty="0">
                <a:hlinkClick r:id="rId2"/>
              </a:rPr>
              <a:t>Законом</a:t>
            </a:r>
            <a:r>
              <a:rPr lang="ru-RU" sz="1400" dirty="0"/>
              <a:t> Нижегородской области от 10.09.2010г. № 144-З «Об обеспечении чистоты и порядка на территории Нижегородской области» </a:t>
            </a:r>
          </a:p>
          <a:p>
            <a:pPr marL="0" indent="0" algn="just"/>
            <a:r>
              <a:rPr lang="ru-RU" sz="1800" dirty="0" smtClean="0"/>
              <a:t> </a:t>
            </a:r>
            <a:r>
              <a:rPr lang="ru-RU" sz="1500" dirty="0" smtClean="0"/>
              <a:t>На </a:t>
            </a:r>
            <a:r>
              <a:rPr lang="ru-RU" sz="1500" dirty="0"/>
              <a:t>территории городского округа город Арзамас устанавливаются следующие предельные (максимальные) параметры границ прилегающих территорий:</a:t>
            </a:r>
            <a:r>
              <a:rPr lang="ru-RU" sz="1500" dirty="0"/>
              <a:t> </a:t>
            </a:r>
            <a:r>
              <a:rPr lang="ru-RU" sz="1500" dirty="0"/>
              <a:t>1) 3 метра от границ земельных участков, 15 метров от границ зданий, строений, сооружений, за исключением случаев, указанных в подпунктах 2 - 11 настоящего пункта;</a:t>
            </a:r>
          </a:p>
          <a:p>
            <a:pPr marL="0" indent="0"/>
            <a:r>
              <a:rPr lang="ru-RU" sz="1500" dirty="0"/>
              <a:t>2) 10 метров от границ земельного участка, на котором находится объект индивидуального жилищного строительства, малоэтажный жилой дом блокированной застройки, 20 метров от границ объекта индивидуального жилищного строительства, малоэтажного жилого дома блокированной застройки;</a:t>
            </a:r>
          </a:p>
          <a:p>
            <a:pPr marL="0" indent="0"/>
            <a:r>
              <a:rPr lang="ru-RU" sz="1500" dirty="0"/>
              <a:t>3) 20 метров от границ земельного участка, на котором находится нежилое здание, строение, сооружение, 30 метров от границ нежилого здания, строения, сооружения. Положения настоящего подпункта применяются, если иное не предусмотрено в подпунктах 4 - 8  настоящего пункта;</a:t>
            </a:r>
          </a:p>
          <a:p>
            <a:pPr marL="0" indent="0"/>
            <a:r>
              <a:rPr lang="ru-RU" sz="1500" dirty="0"/>
              <a:t>4) 25 метров от границ земельного участка, на котором находится стационарный торговый объект, представляющий собой отдельное здание, 35 метров от границ стационарного торгового объекта, представляющего собой отдельное здание;</a:t>
            </a:r>
          </a:p>
          <a:p>
            <a:pPr marL="0" indent="0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ПОРЯДОК ОПРЕДЕЛЕНИЯ ГРАНИЦ ПРИЛЕГАЮЩИХ ТЕРРИТОРИЙ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6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692696"/>
            <a:ext cx="7408333" cy="54006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1400" dirty="0"/>
              <a:t>5) 10 метров от границ земельного участка, на котором находится временный объект, 20 метров от границ временного объекта;</a:t>
            </a:r>
          </a:p>
          <a:p>
            <a:pPr marL="0" indent="0" algn="just">
              <a:spcBef>
                <a:spcPts val="0"/>
              </a:spcBef>
            </a:pPr>
            <a:r>
              <a:rPr lang="ru-RU" sz="1400" dirty="0"/>
              <a:t>6) 15 метров от границ земельного участка, на котором находится спортивное сооружение, 25 метров от границ спортивного сооружения;</a:t>
            </a:r>
          </a:p>
          <a:p>
            <a:pPr marL="0" indent="0" algn="just">
              <a:spcBef>
                <a:spcPts val="0"/>
              </a:spcBef>
            </a:pPr>
            <a:r>
              <a:rPr lang="ru-RU" sz="1400" dirty="0"/>
              <a:t>7)  15 метров от границ земельного участка, на котором находится автозаправочная станция, автомобильная мойка, мастерская, предназначенная для ремонта и обслуживания автомобилей, 25 метров от границ автозаправочной станции, автомобильной мойки, мастерской, предназначенной для ремонта и обслуживания автомобилей;</a:t>
            </a:r>
          </a:p>
          <a:p>
            <a:pPr marL="0" indent="0" algn="just">
              <a:spcBef>
                <a:spcPts val="0"/>
              </a:spcBef>
            </a:pPr>
            <a:r>
              <a:rPr lang="ru-RU" sz="1400" dirty="0"/>
              <a:t>8) 3 метра от границ земельного участка, на котором находится трансформаторная подстанция либо распределительный пункт или иное предназначенное для осуществления передачи электрической энергии строение, сооружение, 8 метров от границ трансформаторной подстанции, распределительного пункта или иного предназначенного для осуществления передачи электрической энергии строения, сооружения;</a:t>
            </a:r>
          </a:p>
          <a:p>
            <a:pPr algn="just">
              <a:spcBef>
                <a:spcPts val="0"/>
              </a:spcBef>
            </a:pPr>
            <a:r>
              <a:rPr lang="ru-RU" sz="1400" dirty="0"/>
              <a:t>9) 7 метров от границ контейнерной площадки;</a:t>
            </a:r>
          </a:p>
          <a:p>
            <a:pPr algn="just">
              <a:spcBef>
                <a:spcPts val="0"/>
              </a:spcBef>
            </a:pPr>
            <a:r>
              <a:rPr lang="ru-RU" sz="1400" dirty="0"/>
              <a:t>10) 10 метров от границ земельного участка, на котором находится кладбище;</a:t>
            </a:r>
          </a:p>
          <a:p>
            <a:pPr algn="just">
              <a:spcBef>
                <a:spcPts val="0"/>
              </a:spcBef>
            </a:pPr>
            <a:r>
              <a:rPr lang="ru-RU" sz="1400" dirty="0"/>
              <a:t>11) 10 метров от границ земельного участка, на котором находится строительная площадка.</a:t>
            </a:r>
          </a:p>
          <a:p>
            <a:pPr marL="0" indent="0" algn="just">
              <a:spcBef>
                <a:spcPts val="0"/>
              </a:spcBef>
            </a:pPr>
            <a:r>
              <a:rPr lang="ru-RU" sz="1400" dirty="0"/>
              <a:t>Собственники предприятий, учреждений, организаций любых форм собственности, собственники объектов недвижимости, на территории которых расположены предприятие, учреждение, организация, обязаны обеспечивать содержание и ремонт подъездных путей к данным объектам за счет собственных средств или путем заключения договора со специализированной организацией.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57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3" cy="5112568"/>
          </a:xfrm>
        </p:spPr>
        <p:txBody>
          <a:bodyPr>
            <a:noAutofit/>
          </a:bodyPr>
          <a:lstStyle/>
          <a:p>
            <a:pPr marL="0" indent="0" algn="just"/>
            <a:r>
              <a:rPr lang="ru-RU" sz="1300" dirty="0" smtClean="0"/>
              <a:t> Оказание </a:t>
            </a:r>
            <a:r>
              <a:rPr lang="ru-RU" sz="1300" dirty="0"/>
              <a:t>услуг по обращению с ТКО и (или) КГО, осуществляется на основании договора, заключенного с региональным оператором по обращению с ТКО и (или) КГО (далее по тексту - региональный оператор), осуществляющим сбор, транспортирование, обработку, утилизацию, обезвреживание, и захоронение ТКО и (или) КГО в объемах, определенных договором.</a:t>
            </a:r>
          </a:p>
          <a:p>
            <a:pPr marL="0" indent="0" algn="just"/>
            <a:r>
              <a:rPr lang="ru-RU" sz="1300" dirty="0" smtClean="0"/>
              <a:t> Физическим </a:t>
            </a:r>
            <a:r>
              <a:rPr lang="ru-RU" sz="1300" dirty="0"/>
              <a:t>и юридическим лицам запрещается размещение ТКО и (или) КГО в местах (площадках) накопления ТКО и (или) КГО, без договора на оказания услуг по обращению с ТКО и (или) КГО с региональным оператором.</a:t>
            </a:r>
          </a:p>
          <a:p>
            <a:pPr marL="0" indent="0" algn="just"/>
            <a:r>
              <a:rPr lang="ru-RU" sz="1300" dirty="0" smtClean="0"/>
              <a:t> Места </a:t>
            </a:r>
            <a:r>
              <a:rPr lang="ru-RU" sz="1300" dirty="0"/>
              <a:t>(площадки) накопления ТКО и (или) КГО создаются администрацией г. Арзамаса, за исключением установленных законодательством Российской Федерации случаев, когда такая обязанность лежит на других лицах. </a:t>
            </a:r>
          </a:p>
          <a:p>
            <a:pPr marL="0" indent="0" algn="just"/>
            <a:r>
              <a:rPr lang="ru-RU" sz="1300" dirty="0" smtClean="0"/>
              <a:t> В </a:t>
            </a:r>
            <a:r>
              <a:rPr lang="ru-RU" sz="1300" dirty="0"/>
              <a:t>случае если в соответствии с законодательством Российской Федерации обязанность по созданию места (площадки) накопления ТКО и (или) КГО </a:t>
            </a:r>
            <a:r>
              <a:rPr lang="ru-RU" sz="1300" dirty="0" smtClean="0"/>
              <a:t>лежит </a:t>
            </a:r>
            <a:r>
              <a:rPr lang="ru-RU" sz="1300" dirty="0"/>
              <a:t>на других лицах, такие лица согласовывают создание места (площадки) накопления ТКО и (или) КГО с </a:t>
            </a:r>
            <a:r>
              <a:rPr lang="ru-RU" sz="1300" dirty="0" smtClean="0"/>
              <a:t>администрацией  </a:t>
            </a:r>
            <a:r>
              <a:rPr lang="ru-RU" sz="1300" dirty="0"/>
              <a:t>г</a:t>
            </a:r>
            <a:r>
              <a:rPr lang="ru-RU" sz="1300" dirty="0" smtClean="0"/>
              <a:t>. Арзамаса </a:t>
            </a:r>
            <a:r>
              <a:rPr lang="ru-RU" sz="1300" dirty="0"/>
              <a:t>на основании письменной заявки в соответствии с действующим законодательством в порядке, установленном администрацией г</a:t>
            </a:r>
            <a:r>
              <a:rPr lang="ru-RU" sz="1300" dirty="0" smtClean="0"/>
              <a:t>. Арзамаса</a:t>
            </a:r>
            <a:r>
              <a:rPr lang="ru-RU" sz="1300" dirty="0"/>
              <a:t>. </a:t>
            </a:r>
          </a:p>
          <a:p>
            <a:pPr marL="0" indent="0" algn="just"/>
            <a:r>
              <a:rPr lang="ru-RU" sz="1300" dirty="0" smtClean="0"/>
              <a:t> Администрация </a:t>
            </a:r>
            <a:r>
              <a:rPr lang="ru-RU" sz="1300" dirty="0"/>
              <a:t>г</a:t>
            </a:r>
            <a:r>
              <a:rPr lang="ru-RU" sz="1300" dirty="0" smtClean="0"/>
              <a:t>. Арзамаса </a:t>
            </a:r>
            <a:r>
              <a:rPr lang="ru-RU" sz="1300" dirty="0"/>
              <a:t>является органом, уполномоченным по определению схемы размещения мест (площадок) накопления ТКО и (или) КГО и по ведению реестра мест (площадок) накопления ТКО и (или) КГО.</a:t>
            </a:r>
          </a:p>
          <a:p>
            <a:pPr marL="0" indent="0" algn="just"/>
            <a:r>
              <a:rPr lang="ru-RU" sz="1300" dirty="0" smtClean="0"/>
              <a:t> </a:t>
            </a:r>
            <a:r>
              <a:rPr lang="ru-RU" sz="1300" dirty="0"/>
              <a:t>Физические и юридические лица, имеющие в собственности (пользовании) земельный участок, вправе обратиться для организации на их земельном участке места (площадки) сбора и накопления ТКО и (или) КГО в администрацию г</a:t>
            </a:r>
            <a:r>
              <a:rPr lang="ru-RU" sz="1300" dirty="0" smtClean="0"/>
              <a:t>. Арзамаса</a:t>
            </a:r>
            <a:endParaRPr lang="ru-RU" sz="1300" dirty="0"/>
          </a:p>
          <a:p>
            <a:pPr marL="0" indent="0" algn="just"/>
            <a:r>
              <a:rPr lang="ru-RU" sz="1300" dirty="0" smtClean="0"/>
              <a:t> </a:t>
            </a:r>
            <a:r>
              <a:rPr lang="ru-RU" sz="1300" dirty="0"/>
              <a:t>Складирование ТКО и (или) КГО должно осуществляться в местах (площадка) накопления ТКО и (или) КГО в соответствии с договором на оказание услуг по обращению с ТКО и (или) КГО, территориальной схемой в области обращения с отходами, требованиями действующего законодательства и настоящими Правилами.</a:t>
            </a:r>
          </a:p>
          <a:p>
            <a:pPr marL="0" indent="0" algn="just"/>
            <a:r>
              <a:rPr lang="ru-RU" sz="1300" dirty="0" smtClean="0"/>
              <a:t> Контейнеры</a:t>
            </a:r>
            <a:r>
              <a:rPr lang="ru-RU" sz="1300" dirty="0"/>
              <a:t>, бункеры размещаются (устанавливаются) на контейнерных площадках, являющихся местами (площадками) накопления ТКО и (или) КГО, обустроенные в соответствии с требованиями санитарных и строительных норм, а также требованиями, предусмотренными действующим законодательством.</a:t>
            </a:r>
          </a:p>
          <a:p>
            <a:endParaRPr lang="ru-RU" sz="1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ТРЕБОВАНИЯ </a:t>
            </a:r>
            <a:r>
              <a:rPr lang="ru-RU" sz="2800" b="1" dirty="0">
                <a:solidFill>
                  <a:srgbClr val="FF0000"/>
                </a:solidFill>
              </a:rPr>
              <a:t>К РАЗМЕЩЕНИЮ И СОДЕРЖАНИЮ КОНТЕЙНЕРНЫХ ПЛОЩАДОК, БУНКЕРОВ, КОНТЕЙНЕРОВ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65791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588365" cy="5616624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sz="1400" dirty="0"/>
              <a:t> Запрещается размещение (складирование), сброс в местах (площадках) накопления ТКО и (или) КГО свыше объема, определенного договором на оказание услуг по обращению с ТКО и (или) КГО, заключенного с региональным оператором, производящим вывоз, погрузку, утилизацию и обезвреживание отходов, а также уборку мест погрузки ТКО и (или) КГО.</a:t>
            </a:r>
          </a:p>
          <a:p>
            <a:pPr marL="0" indent="0" algn="just"/>
            <a:r>
              <a:rPr lang="ru-RU" sz="1400" dirty="0"/>
              <a:t> Складирование ТКО и (или) КГО осуществляется только в контейнеры, мусоросборники или бункеры. Сброс, складирование вне контейнера или бункера запрещается.</a:t>
            </a:r>
          </a:p>
          <a:p>
            <a:pPr marL="0" indent="0" algn="just"/>
            <a:r>
              <a:rPr lang="ru-RU" sz="1400" dirty="0" smtClean="0"/>
              <a:t> К </a:t>
            </a:r>
            <a:r>
              <a:rPr lang="ru-RU" sz="1400" dirty="0"/>
              <a:t>местам (площадкам) накопления ТКО и (или) КГО и их прилегающим территориям круглосуточно должен быть обеспечен свободный подъезд и освещение. Запрещается парковка и стоянка автомобилей у места сбора и накопления ТКО и (или) КГО, препятствующих к их подъезду.</a:t>
            </a:r>
          </a:p>
          <a:p>
            <a:pPr marL="0" indent="0" algn="just"/>
            <a:r>
              <a:rPr lang="ru-RU" sz="1400" dirty="0" smtClean="0"/>
              <a:t> </a:t>
            </a:r>
            <a:r>
              <a:rPr lang="ru-RU" sz="1400" dirty="0"/>
              <a:t>Ответственность за уборку мест погрузки ТКО и (или) КГО возлагается на регионального оператора.</a:t>
            </a:r>
          </a:p>
          <a:p>
            <a:pPr marL="0" indent="0" algn="just"/>
            <a:r>
              <a:rPr lang="ru-RU" sz="1400" dirty="0" smtClean="0"/>
              <a:t>Ответственность </a:t>
            </a:r>
            <a:r>
              <a:rPr lang="ru-RU" sz="1400" dirty="0"/>
              <a:t>за содержание мест накопления ТКО и (или) КГО, а также прилегающих к ним территорий возлагается:</a:t>
            </a:r>
          </a:p>
          <a:p>
            <a:pPr marL="0" indent="0" algn="just"/>
            <a:r>
              <a:rPr lang="ru-RU" sz="1400" dirty="0"/>
              <a:t>- на управляющие организации, ТСН, ЖСК, ТСЖ и иные физические или юридические лица, осуществляющие управление многоквартирным домом или его содержание и (или) текущий ремонт, в случае, если место накопления ТКО и (или) КГО размещено в границах земельного участка, относящегося к общему имуществу собственников в многоквартирном доме;</a:t>
            </a:r>
          </a:p>
          <a:p>
            <a:pPr marL="0" indent="0" algn="just"/>
            <a:r>
              <a:rPr lang="ru-RU" sz="1400" dirty="0"/>
              <a:t>- на правообладателя земельного участка в случае, если место накопления ТКО и (или) КГО находится в границах такого земельного участка, если иное не предусмотрено действующим законодательством и (или) договором (соглашением).</a:t>
            </a:r>
          </a:p>
          <a:p>
            <a:pPr marL="0" indent="0" algn="just"/>
            <a:r>
              <a:rPr lang="ru-RU" sz="1500" dirty="0"/>
              <a:t>Контейнерные площадки должны быть удалены от окон жилых домов и общественных зданий, территорий детских учреждений, спортивных, физкультурных площадок, площадок для игр детей и отдыха взрослых, мест отдыха населения на расстояние не менее 20 м и не более 100 м до наиболее удаленного входа в жилое здание. Размер контейнерных площадок должен быть рассчитан на установку необходимого числа контейнеров.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45257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732381" cy="4353347"/>
          </a:xfrm>
        </p:spPr>
        <p:txBody>
          <a:bodyPr>
            <a:normAutofit/>
          </a:bodyPr>
          <a:lstStyle/>
          <a:p>
            <a:pPr marL="0" indent="0" algn="just"/>
            <a:r>
              <a:rPr lang="ru-RU" sz="1500" dirty="0" smtClean="0"/>
              <a:t> Решения </a:t>
            </a:r>
            <a:r>
              <a:rPr lang="ru-RU" sz="1500" dirty="0"/>
              <a:t>о создании парковок общего пользования на территориях общего пользования в границах элемента планировочной структуры, застроенного многоквартирными домами, принимаются администрации г. Арзамаса в соответствии с утвержденной документацией по планировке территории, а также с учетом мнения собственников помещений в данных многоквартирных домах, расположенных на земельных участках, прилегающих к таким территориям общего пользования. Выявление и учет мнения собственников помещений в многоквартирных домах, а также установление границ элемента планировочной структуры осуществляется в порядке, предусмотренном муниципальными нормативными правовыми актами.</a:t>
            </a:r>
          </a:p>
          <a:p>
            <a:pPr marL="0" indent="0"/>
            <a:r>
              <a:rPr lang="ru-RU" sz="1400" dirty="0" smtClean="0"/>
              <a:t> Администрация </a:t>
            </a:r>
            <a:r>
              <a:rPr lang="ru-RU" sz="1400" dirty="0"/>
              <a:t>г</a:t>
            </a:r>
            <a:r>
              <a:rPr lang="ru-RU" sz="1400" dirty="0" smtClean="0"/>
              <a:t>. Арзамаса </a:t>
            </a:r>
            <a:r>
              <a:rPr lang="ru-RU" sz="1400" dirty="0"/>
              <a:t>является органом, осуществляющим ведение реестра парковок общего пользования на автомобильных дорогах общего пользования местного значения.</a:t>
            </a:r>
          </a:p>
          <a:p>
            <a:pPr marL="0" indent="0" algn="just"/>
            <a:r>
              <a:rPr lang="ru-RU" sz="1400" dirty="0" smtClean="0"/>
              <a:t> Решения </a:t>
            </a:r>
            <a:r>
              <a:rPr lang="ru-RU" sz="1400" dirty="0"/>
              <a:t>о создании парковок общего пользования в границах земельного участка, относящегося к общему имуществу собственников помещений в многоквартирном доме, принимаются в соответствии с жилищным и земельным законодательством</a:t>
            </a:r>
            <a:r>
              <a:rPr lang="ru-RU" sz="1400" dirty="0" smtClean="0"/>
              <a:t>.</a:t>
            </a:r>
          </a:p>
          <a:p>
            <a:pPr marL="0" indent="0" algn="just"/>
            <a:r>
              <a:rPr lang="ru-RU" sz="1400" dirty="0" smtClean="0"/>
              <a:t> Содержание </a:t>
            </a:r>
            <a:r>
              <a:rPr lang="ru-RU" sz="1400" dirty="0"/>
              <a:t>парковок и прилегающих к ним территорий осуществляется владельцем парковки в соответствии с действующими санитарными, строительными нормами и правилами, а также настоящими Правилами и муниципальными правовыми актами, если иное не предусмотрено договором (соглашением).</a:t>
            </a:r>
          </a:p>
          <a:p>
            <a:pPr marL="0" indent="0" algn="just"/>
            <a:endParaRPr lang="ru-RU" sz="1400" dirty="0"/>
          </a:p>
          <a:p>
            <a:pPr marL="0" indent="0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ТРЕБОВАНИЯ К СОДЕРЖАНИЮ, РАЗМЕЩЕНИЮ ПАРКОВОК, СТОЯНОК ДЛЯ АВТОТРАНСПОРТНЫХ СРЕДСТВ И ТЕРРИТОРИЙ ГАРАЖНЫХ КООПЕРАТИВОВ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9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Полную информацию Вы можете получить на официальном сайте администрации г. Арзамаса:</a:t>
            </a:r>
          </a:p>
          <a:p>
            <a:pPr marL="0" indent="0" algn="ctr">
              <a:buNone/>
            </a:pPr>
            <a:r>
              <a:rPr lang="ru-RU" u="sng" dirty="0" err="1" smtClean="0">
                <a:solidFill>
                  <a:srgbClr val="FF0000"/>
                </a:solidFill>
              </a:rPr>
              <a:t>арзамас.рф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а </a:t>
            </a:r>
            <a:r>
              <a:rPr lang="ru-RU" dirty="0" smtClean="0">
                <a:solidFill>
                  <a:schemeClr val="tx1"/>
                </a:solidFill>
              </a:rPr>
              <a:t>также </a:t>
            </a:r>
            <a:r>
              <a:rPr lang="ru-RU" dirty="0" smtClean="0">
                <a:solidFill>
                  <a:schemeClr val="tx1"/>
                </a:solidFill>
              </a:rPr>
              <a:t>в Комитете по архитектуре и градостроительству г</a:t>
            </a:r>
            <a:r>
              <a:rPr lang="ru-RU" dirty="0" smtClean="0">
                <a:solidFill>
                  <a:schemeClr val="tx1"/>
                </a:solidFill>
              </a:rPr>
              <a:t>. Арзамаса </a:t>
            </a:r>
            <a:r>
              <a:rPr lang="ru-RU" dirty="0" smtClean="0">
                <a:solidFill>
                  <a:schemeClr val="tx1"/>
                </a:solidFill>
              </a:rPr>
              <a:t>по адресу: ул. Станционная, </a:t>
            </a:r>
            <a:r>
              <a:rPr lang="ru-RU" dirty="0" smtClean="0">
                <a:solidFill>
                  <a:schemeClr val="tx1"/>
                </a:solidFill>
              </a:rPr>
              <a:t>д.28А, тел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7-76-40, </a:t>
            </a: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kaig-arz@mail.ru</a:t>
            </a:r>
            <a:r>
              <a:rPr lang="ru-RU" dirty="0" smtClean="0">
                <a:solidFill>
                  <a:schemeClr val="tx1"/>
                </a:solidFill>
              </a:rPr>
              <a:t> и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Департаменте жилищно-коммунального хозяйства, городской инфраструктуры и благоустройства администрации г. Арзамаса по адресу: ул. Калинина 10А, тел: 7-76-64.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564904"/>
            <a:ext cx="8784975" cy="388843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Размещение </a:t>
            </a:r>
            <a:r>
              <a:rPr lang="ru-RU" sz="1800" dirty="0" smtClean="0">
                <a:solidFill>
                  <a:schemeClr val="tx1"/>
                </a:solidFill>
              </a:rPr>
              <a:t>рекламных и информационных </a:t>
            </a:r>
            <a:r>
              <a:rPr lang="ru-RU" sz="1800" dirty="0">
                <a:solidFill>
                  <a:schemeClr val="tx1"/>
                </a:solidFill>
              </a:rPr>
              <a:t>конструкций (вывесок) на территории города </a:t>
            </a:r>
            <a:r>
              <a:rPr lang="ru-RU" sz="1800" dirty="0" smtClean="0">
                <a:solidFill>
                  <a:schemeClr val="tx1"/>
                </a:solidFill>
              </a:rPr>
              <a:t>Арзамаса допускаются </a:t>
            </a:r>
            <a:r>
              <a:rPr lang="ru-RU" sz="1800" dirty="0" smtClean="0">
                <a:solidFill>
                  <a:srgbClr val="FF0000"/>
                </a:solidFill>
              </a:rPr>
              <a:t>только в случае получения соответствующих разрешающих документов</a:t>
            </a:r>
            <a:r>
              <a:rPr lang="ru-RU" sz="1800" dirty="0" smtClean="0">
                <a:solidFill>
                  <a:schemeClr val="tx1"/>
                </a:solidFill>
              </a:rPr>
              <a:t> в Комитете по архитектуре и градостроительству администрации г. Арзамаса </a:t>
            </a:r>
            <a:r>
              <a:rPr lang="ru-RU" sz="1800" dirty="0">
                <a:solidFill>
                  <a:schemeClr val="tx1"/>
                </a:solidFill>
              </a:rPr>
              <a:t>на размещение </a:t>
            </a:r>
            <a:r>
              <a:rPr lang="ru-RU" sz="1800" dirty="0" smtClean="0">
                <a:solidFill>
                  <a:schemeClr val="tx1"/>
                </a:solidFill>
              </a:rPr>
              <a:t>конструкций. </a:t>
            </a:r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Согласование на </a:t>
            </a:r>
            <a:r>
              <a:rPr lang="ru-RU" sz="1800" dirty="0">
                <a:solidFill>
                  <a:schemeClr val="tx1"/>
                </a:solidFill>
              </a:rPr>
              <a:t>информационную конструкцию выдается </a:t>
            </a:r>
            <a:r>
              <a:rPr lang="ru-RU" sz="1800" dirty="0" smtClean="0">
                <a:solidFill>
                  <a:srgbClr val="FF0000"/>
                </a:solidFill>
              </a:rPr>
              <a:t>бессрочно и бесплатно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Разрешение на рекламу выдается </a:t>
            </a:r>
            <a:r>
              <a:rPr lang="ru-RU" sz="1800" dirty="0" smtClean="0">
                <a:solidFill>
                  <a:srgbClr val="FF0000"/>
                </a:solidFill>
              </a:rPr>
              <a:t>сроком от 5 до 10 лет</a:t>
            </a:r>
            <a:r>
              <a:rPr lang="ru-RU" sz="1800" dirty="0" smtClean="0">
                <a:solidFill>
                  <a:schemeClr val="tx1"/>
                </a:solidFill>
              </a:rPr>
              <a:t> (в зависимости от вида рекламы) </a:t>
            </a:r>
            <a:r>
              <a:rPr lang="ru-RU" sz="1800" dirty="0" smtClean="0">
                <a:solidFill>
                  <a:srgbClr val="FF0000"/>
                </a:solidFill>
              </a:rPr>
              <a:t>с уплатой госпошлины в размере 5000 рублей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Все незаконные конструкции подлежат демонтажу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endParaRPr lang="ru-RU" sz="1800" dirty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Основания </a:t>
            </a:r>
            <a:br>
              <a:rPr lang="ru-RU" sz="3600" dirty="0" smtClean="0"/>
            </a:br>
            <a:r>
              <a:rPr lang="ru-RU" sz="3600" dirty="0" smtClean="0"/>
              <a:t>для размещения вывески и рекламы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5897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sz="2500" dirty="0">
                <a:solidFill>
                  <a:schemeClr val="tx1"/>
                </a:solidFill>
              </a:rPr>
              <a:t>- нарушение геометрических параметров (размеров) вывесок;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нарушение установленных требований к местам размещения вывесок;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вертикальный порядок расположения букв на информационном поле вывески;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размещение вывесок выше линии перекрытий между первым и вторым </a:t>
            </a:r>
            <a:r>
              <a:rPr lang="ru-RU" sz="2500" dirty="0" smtClean="0">
                <a:solidFill>
                  <a:schemeClr val="tx1"/>
                </a:solidFill>
              </a:rPr>
              <a:t>этажами;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размещение вывесок на козырьках зданий;</a:t>
            </a:r>
          </a:p>
          <a:p>
            <a:r>
              <a:rPr lang="ru-RU" sz="2500" dirty="0" smtClean="0">
                <a:solidFill>
                  <a:schemeClr val="tx1"/>
                </a:solidFill>
              </a:rPr>
              <a:t>- </a:t>
            </a:r>
            <a:r>
              <a:rPr lang="ru-RU" sz="2500" dirty="0">
                <a:solidFill>
                  <a:schemeClr val="tx1"/>
                </a:solidFill>
              </a:rPr>
              <a:t>размещение вывесок в границах жилых помещений, в том числе на глухих торцах фасада;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размещение вывесок на кровлях, кровлях лоджий и балконов и (или) на лоджиях и балконах;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размещение вывесок на архитектурных деталях фасадов объектов (в том числе на колоннах, пилястрах, орнаментах, лепнине);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размещение вывесок на расстоянии ближе чем 2 м от мемориальных досок;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перекрытие (закрытие) указателей наименований улиц и номеров домов;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размещение настенных вывесок одна над другой;</a:t>
            </a:r>
          </a:p>
          <a:p>
            <a:r>
              <a:rPr lang="ru-RU" sz="2500" dirty="0">
                <a:solidFill>
                  <a:schemeClr val="tx1"/>
                </a:solidFill>
              </a:rPr>
              <a:t>- размещение консольных вывесок на расстоянии менее 10 м друг от друга, а также одной консольной вывески над другой</a:t>
            </a:r>
            <a:r>
              <a:rPr lang="ru-RU" sz="2500" dirty="0" smtClean="0">
                <a:solidFill>
                  <a:schemeClr val="tx1"/>
                </a:solidFill>
              </a:rPr>
              <a:t>;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Основные нарушения </a:t>
            </a:r>
            <a:br>
              <a:rPr lang="ru-RU" sz="3000" dirty="0" smtClean="0">
                <a:solidFill>
                  <a:srgbClr val="FF0000"/>
                </a:solidFill>
              </a:rPr>
            </a:br>
            <a:r>
              <a:rPr lang="ru-RU" sz="3000" dirty="0" smtClean="0">
                <a:solidFill>
                  <a:srgbClr val="FF0000"/>
                </a:solidFill>
              </a:rPr>
              <a:t>при размещении вывесок: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7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752528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- размещение вывесок  путем непосредственного нанесения на поверхность фасада декоративно-художественного и (или) текстового изображения (методом покраски, наклейки и иными методами);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- размещение вывесок с помощью демонстрации постеров на динамических системах смены изображений (роллерные системы, системы поворотных панелей - </a:t>
            </a:r>
            <a:r>
              <a:rPr lang="ru-RU" sz="1900" dirty="0" err="1">
                <a:solidFill>
                  <a:prstClr val="black"/>
                </a:solidFill>
              </a:rPr>
              <a:t>призматроны</a:t>
            </a:r>
            <a:r>
              <a:rPr lang="ru-RU" sz="1900" dirty="0">
                <a:solidFill>
                  <a:prstClr val="black"/>
                </a:solidFill>
              </a:rPr>
              <a:t> и др.) или с помощью изображения, демонстрируемого на электронных носителях (экраны (телевизоры), бегущая строка и т.д.);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- перекрытие (закрытие) оконных и дверных проемов, витражей и витрин, а также окраска и покрытие декоративными пленками поверхности остекления витрин;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- размещение вывесок с использованием картона, ткани, баннерной ткани (за исключением афиш) и других мягких материалов;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- размещение вывесок с использованием неоновых светильников, мигающих (мерцающих) элементов;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- размещение вывесок, содержащих информацию о номерах телефонов и адресах сайтов в информационно-телекоммуникационной сети Интернет;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размещение вывесок на ограждающих конструкциях (заборах, шлагбаумах, ограждениях, перилах и т.д.);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размещение вывесок в виде отдельно стоящих сборно-разборных (складных) конструкций – </a:t>
            </a:r>
            <a:r>
              <a:rPr lang="ru-RU" sz="1900" dirty="0" err="1">
                <a:solidFill>
                  <a:prstClr val="black"/>
                </a:solidFill>
              </a:rPr>
              <a:t>штендеров</a:t>
            </a:r>
            <a:r>
              <a:rPr lang="ru-RU" sz="19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prstClr val="black"/>
                </a:solidFill>
              </a:rPr>
              <a:t>размещение вывесок на внешних поверхностях объектов незавершенного строительства.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Основные нарушения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при размещении вывесок: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97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348880"/>
            <a:ext cx="8640959" cy="377728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Закрытие рекламой витрин и оконных проемов;</a:t>
            </a:r>
          </a:p>
          <a:p>
            <a:r>
              <a:rPr lang="ru-RU" sz="2000" dirty="0" smtClean="0"/>
              <a:t>Установка более 2-х </a:t>
            </a:r>
            <a:r>
              <a:rPr lang="ru-RU" sz="2000" dirty="0" err="1" smtClean="0"/>
              <a:t>штендеров</a:t>
            </a:r>
            <a:r>
              <a:rPr lang="ru-RU" sz="2000" dirty="0" smtClean="0"/>
              <a:t> у входа в здание;</a:t>
            </a:r>
          </a:p>
          <a:p>
            <a:r>
              <a:rPr lang="ru-RU" sz="2000" dirty="0" smtClean="0"/>
              <a:t>Размещение рекламы на заборах и ограждениях;</a:t>
            </a:r>
          </a:p>
          <a:p>
            <a:r>
              <a:rPr lang="ru-RU" sz="2000" dirty="0" smtClean="0"/>
              <a:t>Размещение рекламы  </a:t>
            </a:r>
            <a:r>
              <a:rPr lang="ru-RU" sz="2000" dirty="0"/>
              <a:t>путем непосредственного нанесения на поверхность фасада декоративно-художественного и (или) текстового изображения (методом покраски, наклейки и иными методами</a:t>
            </a:r>
            <a:r>
              <a:rPr lang="ru-RU" sz="2000" dirty="0" smtClean="0"/>
              <a:t>);</a:t>
            </a:r>
          </a:p>
          <a:p>
            <a:r>
              <a:rPr lang="ru-RU" sz="2000" dirty="0" smtClean="0"/>
              <a:t>Размещение рекламы на объектах культурного наследия;</a:t>
            </a:r>
          </a:p>
          <a:p>
            <a:r>
              <a:rPr lang="ru-RU" sz="2000" dirty="0" smtClean="0"/>
              <a:t>Размещение рекламы в границах </a:t>
            </a:r>
            <a:r>
              <a:rPr lang="ru-RU" sz="2000" dirty="0"/>
              <a:t>исторического </a:t>
            </a:r>
            <a:r>
              <a:rPr lang="ru-RU" sz="2000" dirty="0" smtClean="0"/>
              <a:t>поселения федерального значения город </a:t>
            </a:r>
            <a:r>
              <a:rPr lang="ru-RU" sz="2000" dirty="0"/>
              <a:t>Арзамас Нижегородской </a:t>
            </a:r>
            <a:r>
              <a:rPr lang="ru-RU" sz="2000" dirty="0" smtClean="0"/>
              <a:t>области.</a:t>
            </a:r>
            <a:endParaRPr lang="ru-RU" sz="2000" dirty="0"/>
          </a:p>
          <a:p>
            <a:pPr marL="0" indent="0">
              <a:buNone/>
            </a:pPr>
            <a:r>
              <a:rPr lang="ru-RU" sz="1600" dirty="0" smtClean="0"/>
              <a:t> 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нарушения при размещении рекламы: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46449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Не </a:t>
            </a:r>
            <a:r>
              <a:rPr lang="ru-RU" sz="1600" dirty="0">
                <a:solidFill>
                  <a:srgbClr val="FF0000"/>
                </a:solidFill>
              </a:rPr>
              <a:t>допускается</a:t>
            </a:r>
            <a:r>
              <a:rPr lang="ru-RU" sz="1600" dirty="0"/>
              <a:t> </a:t>
            </a:r>
            <a:r>
              <a:rPr lang="ru-RU" sz="1600" dirty="0" smtClean="0"/>
              <a:t>устройство </a:t>
            </a:r>
            <a:r>
              <a:rPr lang="ru-RU" sz="1600" dirty="0"/>
              <a:t>теплоизоляции, реконструкции, переоборудованию (переустройству) зданий и их конструктивных элементов, устройство пристроек, навесов и козырьков, крепление к зданиям (их конструктивным элементам) различных растяжек, подвесок, вывесок, рекламных конструкций, плакатов и других устройств без получения соответствующего </a:t>
            </a:r>
            <a:r>
              <a:rPr lang="ru-RU" sz="1600" dirty="0" smtClean="0"/>
              <a:t>разрешения в </a:t>
            </a:r>
            <a:r>
              <a:rPr lang="ru-RU" sz="1600" dirty="0"/>
              <a:t>администрации города </a:t>
            </a:r>
            <a:r>
              <a:rPr lang="ru-RU" sz="1600" dirty="0" smtClean="0"/>
              <a:t>Арзамаса.</a:t>
            </a:r>
          </a:p>
          <a:p>
            <a:r>
              <a:rPr lang="ru-RU" sz="1600" dirty="0"/>
              <a:t>Теплоизоляция стен многоквартирного жилого дома допускается только при монтаже утеплителя </a:t>
            </a:r>
            <a:r>
              <a:rPr lang="ru-RU" sz="1600" dirty="0">
                <a:solidFill>
                  <a:srgbClr val="FF0000"/>
                </a:solidFill>
              </a:rPr>
              <a:t>на 100% площади любого фасада</a:t>
            </a:r>
            <a:r>
              <a:rPr lang="ru-RU" sz="1600" dirty="0"/>
              <a:t> (главного, дворового, торцевого) с соблюдением противопожарных норм в соответствии с разрешением выдаваемым  Комитетом по архитектуре и </a:t>
            </a:r>
            <a:r>
              <a:rPr lang="ru-RU" sz="1600" dirty="0" smtClean="0"/>
              <a:t>градостроительству.</a:t>
            </a:r>
          </a:p>
          <a:p>
            <a:r>
              <a:rPr lang="ru-RU" sz="1600" dirty="0"/>
              <a:t>Размещение наружных кондиционеров и антенн- «тарелок» на зданиях, расположенных вдоль магистральных улиц </a:t>
            </a:r>
            <a:r>
              <a:rPr lang="ru-RU" sz="1600" dirty="0" smtClean="0"/>
              <a:t>осуществляется </a:t>
            </a:r>
            <a:r>
              <a:rPr lang="ru-RU" sz="1600" dirty="0"/>
              <a:t>со стороны дворовых фасадов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Работы по реставрации, ремонту и окраске фасадов зданий и их отдельных элементов (</a:t>
            </a:r>
            <a:r>
              <a:rPr lang="ru-RU" sz="1600" dirty="0">
                <a:solidFill>
                  <a:srgbClr val="FF0000"/>
                </a:solidFill>
              </a:rPr>
              <a:t>балконы, лоджии, козырьки, эркеры, водосточные трубы, иные элементы</a:t>
            </a:r>
            <a:r>
              <a:rPr lang="ru-RU" sz="1600" dirty="0"/>
              <a:t>) должны производиться в соответствии с разрешением выдаваемым  Комитетом по архитектуре и градостроительству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Реконструкция фасадов и их отдельных элементов, </a:t>
            </a:r>
            <a:r>
              <a:rPr lang="ru-RU" sz="1600" dirty="0">
                <a:solidFill>
                  <a:srgbClr val="FF0000"/>
                </a:solidFill>
              </a:rPr>
              <a:t>размещение дополнительного оборудования, дополнительных элементов и устройств (блоки кондиционирования, антенное оборудование, баннеры, вывески, указатели, информационные доски и т.п.)</a:t>
            </a:r>
            <a:r>
              <a:rPr lang="ru-RU" sz="1600" dirty="0"/>
              <a:t> на фасадах допускается при наличии соответствующего </a:t>
            </a:r>
            <a:r>
              <a:rPr lang="ru-RU" sz="1600" dirty="0" smtClean="0"/>
              <a:t>разрешения.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Основные изменения в Правилах благоустройства территории в области градостроительства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/>
              <a:t>Собственники зданий, строений и сооружений или организации, управляющие многоквартирным домом, обязаны обеспечить надлежащее их содержание, в том числе своевременное производство работ по ремонту и покраске зданий, сооружений, их фасадов, а также поддерживать в чистоте и исправном состоянии расположенные на фасадах домовые знаки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r>
              <a:rPr lang="ru-RU" sz="1600" dirty="0"/>
              <a:t>Текущее содержание и сохранение мемориальных досок и других памятных знаков после их установки на здании, строении и сооружении осуществляет МКУ «Служба городского хозяйства</a:t>
            </a:r>
            <a:r>
              <a:rPr lang="ru-RU" sz="1600" dirty="0" smtClean="0"/>
              <a:t>».</a:t>
            </a:r>
            <a:endParaRPr lang="en-US" sz="1600" dirty="0" smtClean="0"/>
          </a:p>
          <a:p>
            <a:pPr algn="just"/>
            <a:r>
              <a:rPr lang="ru-RU" sz="1600" dirty="0"/>
              <a:t>Работы по декоративному и световому оформлению зданий, строений и сооружений должны проводиться в соответствии с проектной документацией, согласованной с </a:t>
            </a:r>
            <a:r>
              <a:rPr lang="ru-RU" sz="1600" dirty="0" err="1"/>
              <a:t>КАиГ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algn="just"/>
            <a:r>
              <a:rPr lang="ru-RU" sz="1600" dirty="0"/>
              <a:t>Реконструкция балконов и лоджий, затрагивающая конструктивные характеристики фасада, допускается только с учетом заключения </a:t>
            </a:r>
            <a:r>
              <a:rPr lang="ru-RU" sz="1600" dirty="0" err="1"/>
              <a:t>строительно</a:t>
            </a:r>
            <a:r>
              <a:rPr lang="ru-RU" sz="1600" dirty="0"/>
              <a:t> - технической экспертизы.</a:t>
            </a:r>
          </a:p>
          <a:p>
            <a:pPr algn="just"/>
            <a:r>
              <a:rPr lang="ru-RU" sz="1600" dirty="0"/>
              <a:t>Строительство балконов (лоджий) допускается только на первых этажах многоквартирных жилых домов в соответствии с проектом, разработанным проектной организацией, входящей в состав саморегулируемой организации. Проектирование и строительство балкона (лоджии) выполнять строго в габаритах вышерасположенных балконов (при их наличии). При строительстве балкона (лоджии) необходимо предусмотреть свободный доступ к наружным инженерным коммуникациям (газопровод, кабели, подвальные проемы и т.п.). Не допускается устройство погребов под балконами (лоджиями), а также строительство балконов (лоджий) в местах вводов, выпусков в дом инженерных подземных коммуникаций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algn="just"/>
            <a:endParaRPr lang="ru-RU" sz="1600" dirty="0"/>
          </a:p>
          <a:p>
            <a:pPr algn="just"/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114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732381" cy="5040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1700" dirty="0">
                <a:latin typeface="+mj-lt"/>
                <a:cs typeface="Times New Roman" pitchFamily="18" charset="0"/>
              </a:rPr>
              <a:t>На дворовой территории запрещается размещать любые предприятия торговли и общественного питания, производственные объекты, а также автомобильные стоянки. Существующие на момент вступления в силу настоящих Правил вышеуказанные объекты не должны ухудшать условия проживания граждан</a:t>
            </a:r>
            <a:r>
              <a:rPr lang="ru-RU" sz="1700" dirty="0" smtClean="0">
                <a:latin typeface="+mj-lt"/>
                <a:cs typeface="Times New Roman" pitchFamily="18" charset="0"/>
              </a:rPr>
              <a:t>.</a:t>
            </a:r>
          </a:p>
          <a:p>
            <a:pPr algn="just"/>
            <a:r>
              <a:rPr lang="ru-RU" sz="1700" dirty="0">
                <a:latin typeface="+mj-lt"/>
                <a:cs typeface="Times New Roman" pitchFamily="18" charset="0"/>
              </a:rPr>
              <a:t>Объекты торговли и общественного питания разрешается размещать на первых этажах жилых зданий при условиях соблюдения гигиенических нормативов по шуму, инфразвуку, вибрации, электромагнитным полям.</a:t>
            </a:r>
          </a:p>
          <a:p>
            <a:pPr algn="just"/>
            <a:r>
              <a:rPr lang="ru-RU" sz="1700" dirty="0">
                <a:latin typeface="+mj-lt"/>
                <a:cs typeface="Times New Roman" pitchFamily="18" charset="0"/>
              </a:rPr>
              <a:t>Обязанность по уборке и содержанию земельного участка, на котором расположено жилое здание (многоквартирный жилой дом) с элементами озеленения и благоустройства, дворовой территорией, иными объектами, предназначенными для обслуживания, эксплуатации и благоустройства жилого здания, включая парковки, детские и спортивные площадки, временные объекты, - возлагается на собственников помещений такого здания либо управляющую организацию.</a:t>
            </a:r>
          </a:p>
          <a:p>
            <a:pPr algn="just"/>
            <a:r>
              <a:rPr lang="ru-RU" sz="1700" dirty="0">
                <a:latin typeface="+mj-lt"/>
                <a:cs typeface="Times New Roman" pitchFamily="18" charset="0"/>
              </a:rPr>
              <a:t>На дворовой территории запрещается ремонт и мойка транспортных средств</a:t>
            </a:r>
            <a:r>
              <a:rPr lang="ru-RU" sz="1700" dirty="0" smtClean="0">
                <a:latin typeface="+mj-lt"/>
                <a:cs typeface="Times New Roman" pitchFamily="18" charset="0"/>
              </a:rPr>
              <a:t>.</a:t>
            </a:r>
          </a:p>
          <a:p>
            <a:pPr algn="just"/>
            <a:r>
              <a:rPr lang="ru-RU" sz="1700" dirty="0">
                <a:latin typeface="+mj-lt"/>
                <a:cs typeface="Times New Roman" pitchFamily="18" charset="0"/>
              </a:rPr>
              <a:t>На детских, спортивных, хозяйственных площадках, пешеходных дорожках, газонах, участках с зелеными насаждениями, расположенных на территории города Арзамаса, запрещается размещение транспортных средств. Размещение транспортных средств запрещается также в непосредственной близости (менее 3 метров) от подъезда жилого здания.</a:t>
            </a:r>
          </a:p>
          <a:p>
            <a:pPr algn="just"/>
            <a:r>
              <a:rPr lang="ru-RU" sz="1700" dirty="0">
                <a:latin typeface="+mj-lt"/>
                <a:cs typeface="Times New Roman" pitchFamily="18" charset="0"/>
              </a:rPr>
              <a:t>Запрещается стоянка (парковка) транспортных средств, создающая препятствия движению пешеходов, вывозу ТКО и КГО, механизированной уборке территории в периоды, установленные графиками выполнения соответствующих работ, а также проезду и расстановке пожарной и специальной технике в целях ликвидации пожара и чрезвычайных ситуаций</a:t>
            </a:r>
            <a:r>
              <a:rPr lang="ru-RU" sz="1700" dirty="0" smtClean="0">
                <a:latin typeface="+mj-lt"/>
                <a:cs typeface="Times New Roman" pitchFamily="18" charset="0"/>
              </a:rPr>
              <a:t>.</a:t>
            </a:r>
          </a:p>
          <a:p>
            <a:pPr algn="just"/>
            <a:r>
              <a:rPr lang="ru-RU" sz="1700" dirty="0">
                <a:latin typeface="+mj-lt"/>
                <a:cs typeface="Times New Roman" pitchFamily="18" charset="0"/>
              </a:rPr>
              <a:t>Запрещается установка (размещение) на дворовой территории временных объектов, в том числе предназначенных для хранения автотранспортных средств, хозяйственных и вспомогательных построек, ограждений (заборов), сооружений и иных объектов некапитального строительства, шлагбаумов, цепей, столбов, бетонных блоков и плит, других сооружений, устройств и объектов, создающих препятствия или ограничения проходу (движению) пешеходов и (или) проезду автотранспорта и (или) проведению уборочных работ. </a:t>
            </a:r>
            <a:endParaRPr lang="ru-RU" sz="1700" dirty="0" smtClean="0">
              <a:latin typeface="+mj-lt"/>
              <a:cs typeface="Times New Roman" pitchFamily="18" charset="0"/>
            </a:endParaRPr>
          </a:p>
          <a:p>
            <a:pPr algn="just"/>
            <a:endParaRPr lang="ru-RU" sz="1400" dirty="0" smtClean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СОДЕРЖАНИЕ ДВОРОВЫХ </a:t>
            </a:r>
            <a:r>
              <a:rPr lang="ru-RU" sz="3200" b="1" dirty="0" smtClean="0">
                <a:solidFill>
                  <a:srgbClr val="FF0000"/>
                </a:solidFill>
              </a:rPr>
              <a:t>ТЕРРИТОРИЙ: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8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 algn="just"/>
            <a:r>
              <a:rPr lang="ru-RU" sz="1400" dirty="0" smtClean="0"/>
              <a:t>     Размещение </a:t>
            </a:r>
            <a:r>
              <a:rPr lang="ru-RU" sz="1400" dirty="0"/>
              <a:t>малых архитектурных форм, элементов внешнего благоустройства, фонарей электроосвещения, столбов уличного освещения производится на основании согласования </a:t>
            </a:r>
            <a:r>
              <a:rPr lang="ru-RU" sz="1400" dirty="0" err="1"/>
              <a:t>КАиГ</a:t>
            </a:r>
            <a:r>
              <a:rPr lang="ru-RU" sz="1400" dirty="0"/>
              <a:t> представленного проекта, выполненного проектной организацией, входящей в состав саморегулируемой организации.</a:t>
            </a:r>
          </a:p>
          <a:p>
            <a:pPr marL="0" indent="0" algn="just"/>
            <a:r>
              <a:rPr lang="ru-RU" sz="1400" dirty="0" smtClean="0"/>
              <a:t>     При </a:t>
            </a:r>
            <a:r>
              <a:rPr lang="ru-RU" sz="1400" dirty="0"/>
              <a:t>проектировании и выборе малых архитектурных форм рекомендуется пользоваться каталогами сертифицированных изделий. Для зон исторической застройки, центральной части города, городских многофункциональных центров и зон малые архитектурные формы должны проектироваться на основании индивидуальных проектных разработок.</a:t>
            </a:r>
          </a:p>
          <a:p>
            <a:pPr marL="0" indent="0" algn="just"/>
            <a:r>
              <a:rPr lang="ru-RU" sz="1400" dirty="0" smtClean="0"/>
              <a:t>     Обязанность </a:t>
            </a:r>
            <a:r>
              <a:rPr lang="ru-RU" sz="1400" dirty="0"/>
              <a:t>по содержанию в надлежащем порядке сооружений малых архитектурных форм, объектов и элементов благоустройства, других объектов и производство своевременного ремонта возлагается на собственников и (или) иных правообладателей данных объектов, если иное не предусмотрено договором (соглашением).</a:t>
            </a:r>
          </a:p>
          <a:p>
            <a:pPr algn="just"/>
            <a:r>
              <a:rPr lang="ru-RU" sz="1500" dirty="0"/>
              <a:t>Не допускается:</a:t>
            </a:r>
          </a:p>
          <a:p>
            <a:pPr marL="0" indent="0" algn="just">
              <a:buNone/>
            </a:pPr>
            <a:r>
              <a:rPr lang="ru-RU" sz="1500" dirty="0"/>
              <a:t>- </a:t>
            </a:r>
            <a:r>
              <a:rPr lang="ru-RU" sz="1500" dirty="0" smtClean="0"/>
              <a:t> использовать </a:t>
            </a:r>
            <a:r>
              <a:rPr lang="ru-RU" sz="1500" dirty="0"/>
              <a:t>малые архитектурные формы, объекты и элементы благоустройства и другие объекты не по назначению;</a:t>
            </a:r>
          </a:p>
          <a:p>
            <a:pPr marL="0" indent="0" algn="just">
              <a:buNone/>
            </a:pPr>
            <a:r>
              <a:rPr lang="ru-RU" sz="1500" dirty="0"/>
              <a:t>- развешивать и наклеивать любую информационно-печатную продукцию на малых архитектурных формах;</a:t>
            </a:r>
          </a:p>
          <a:p>
            <a:pPr marL="0" indent="0" algn="just">
              <a:buNone/>
            </a:pPr>
            <a:r>
              <a:rPr lang="ru-RU" sz="1500" dirty="0" smtClean="0"/>
              <a:t>-   </a:t>
            </a:r>
            <a:r>
              <a:rPr lang="ru-RU" sz="1500" dirty="0"/>
              <a:t>ломать и повреждать малые архитектурные формы и их конструктивные элементы;</a:t>
            </a:r>
          </a:p>
          <a:p>
            <a:pPr marL="0" indent="0" algn="just">
              <a:buNone/>
            </a:pPr>
            <a:r>
              <a:rPr lang="ru-RU" sz="1500" dirty="0"/>
              <a:t>-  </a:t>
            </a:r>
            <a:r>
              <a:rPr lang="ru-RU" sz="1500" dirty="0" smtClean="0"/>
              <a:t>  купаться </a:t>
            </a:r>
            <a:r>
              <a:rPr lang="ru-RU" sz="1500" dirty="0"/>
              <a:t>в фонтанах.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800" b="1" dirty="0" smtClean="0">
                <a:solidFill>
                  <a:srgbClr val="FF0000"/>
                </a:solidFill>
              </a:rPr>
              <a:t>ОБЪЕКТЫ </a:t>
            </a:r>
            <a:r>
              <a:rPr lang="ru-RU" sz="2800" b="1" dirty="0">
                <a:solidFill>
                  <a:srgbClr val="FF0000"/>
                </a:solidFill>
              </a:rPr>
              <a:t>И ЭЛЕМЕНТЫ БЛАГОУСТРОЙСТВА, </a:t>
            </a:r>
            <a:r>
              <a:rPr lang="ru-RU" sz="2800" b="1" dirty="0" smtClean="0">
                <a:solidFill>
                  <a:srgbClr val="FF0000"/>
                </a:solidFill>
              </a:rPr>
              <a:t>МАЛЫЕ АРХИТЕКТУРНЫЕ </a:t>
            </a:r>
            <a:r>
              <a:rPr lang="ru-RU" sz="2800" b="1" dirty="0">
                <a:solidFill>
                  <a:srgbClr val="FF0000"/>
                </a:solidFill>
              </a:rPr>
              <a:t>ФОРМЫ И ДРУГИЕ ОБЪЕКТЫ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41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499</TotalTime>
  <Words>2909</Words>
  <Application>Microsoft Office PowerPoint</Application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        ПАМЯТКА для жителей г. Арзамаса  Правила размещения рекламных и информационных конструкций (вывесок)  и основные изменения в Правилах благоустройства территории городского округа город Арзамас Нижегородской области  </vt:lpstr>
      <vt:lpstr>Основания  для размещения вывески и рекламы</vt:lpstr>
      <vt:lpstr>Основные нарушения  при размещении вывесок:</vt:lpstr>
      <vt:lpstr>Основные нарушения  при размещении вывесок:</vt:lpstr>
      <vt:lpstr>Основные нарушения при размещении рекламы:</vt:lpstr>
      <vt:lpstr>Основные изменения в Правилах благоустройства территории в области градостроительства</vt:lpstr>
      <vt:lpstr>Презентация PowerPoint</vt:lpstr>
      <vt:lpstr>СОДЕРЖАНИЕ ДВОРОВЫХ ТЕРРИТОРИЙ:</vt:lpstr>
      <vt:lpstr> ОБЪЕКТЫ И ЭЛЕМЕНТЫ БЛАГОУСТРОЙСТВА, МАЛЫЕ АРХИТЕКТУРНЫЕ ФОРМЫ И ДРУГИЕ ОБЪЕКТЫ </vt:lpstr>
      <vt:lpstr>ПОРЯДОК ОПРЕДЕЛЕНИЯ ГРАНИЦ ПРИЛЕГАЮЩИХ ТЕРРИТОРИЙ</vt:lpstr>
      <vt:lpstr>Презентация PowerPoint</vt:lpstr>
      <vt:lpstr> ТРЕБОВАНИЯ К РАЗМЕЩЕНИЮ И СОДЕРЖАНИЮ КОНТЕЙНЕРНЫХ ПЛОЩАДОК, БУНКЕРОВ, КОНТЕЙНЕРОВ </vt:lpstr>
      <vt:lpstr>Презентация PowerPoint</vt:lpstr>
      <vt:lpstr>ТРЕБОВАНИЯ К СОДЕРЖАНИЮ, РАЗМЕЩЕНИЮ ПАРКОВОК, СТОЯНОК ДЛЯ АВТОТРАНСПОРТНЫХ СРЕДСТВ И ТЕРРИТОРИЙ ГАРАЖНЫХ КООПЕРАТИВОВ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размещения и содержания информационных конструкций в городском округе город Арзамас Нижегородской области</dc:title>
  <dc:creator>Храмова Ольга Александровна</dc:creator>
  <cp:lastModifiedBy>Паньшонкова Елена Александровна</cp:lastModifiedBy>
  <cp:revision>30</cp:revision>
  <dcterms:created xsi:type="dcterms:W3CDTF">2019-05-29T08:24:08Z</dcterms:created>
  <dcterms:modified xsi:type="dcterms:W3CDTF">2019-08-06T07:19:56Z</dcterms:modified>
</cp:coreProperties>
</file>